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93" r:id="rId3"/>
    <p:sldId id="294" r:id="rId4"/>
    <p:sldId id="295" r:id="rId5"/>
    <p:sldId id="296" r:id="rId6"/>
    <p:sldId id="301" r:id="rId7"/>
    <p:sldId id="297" r:id="rId8"/>
    <p:sldId id="298" r:id="rId9"/>
    <p:sldId id="302" r:id="rId10"/>
    <p:sldId id="309" r:id="rId11"/>
    <p:sldId id="303" r:id="rId12"/>
    <p:sldId id="304" r:id="rId13"/>
    <p:sldId id="305" r:id="rId14"/>
    <p:sldId id="306" r:id="rId15"/>
    <p:sldId id="307" r:id="rId16"/>
    <p:sldId id="299" r:id="rId17"/>
    <p:sldId id="300" r:id="rId18"/>
    <p:sldId id="28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A0"/>
    <a:srgbClr val="224098"/>
    <a:srgbClr val="20409A"/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0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1E5EC-C690-4321-BFDC-EB8B4AF3D82D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50D60-8EDD-40C8-9123-E80E4649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 baseline="0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8A77A7-5580-4153-9C78-E0FD3ECD1847}" type="datetime1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-116423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0262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3476695"/>
          </a:xfrm>
        </p:spPr>
        <p:txBody>
          <a:bodyPr/>
          <a:lstStyle/>
          <a:p>
            <a:r>
              <a:rPr lang="ru-RU" dirty="0"/>
              <a:t>Система подсчета количества отжиманий</a:t>
            </a: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Алейник А.А., </a:t>
            </a:r>
            <a:r>
              <a:rPr lang="ru-RU" sz="2000" dirty="0" err="1">
                <a:solidFill>
                  <a:schemeClr val="tx2">
                    <a:lumMod val="75000"/>
                  </a:schemeClr>
                </a:solidFill>
              </a:rPr>
              <a:t>Каспирович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 А.И., Евсеев О.Д.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25.06.2024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82B24E-A609-438C-B68A-2305BBF5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EA2178-EFC0-463F-B4AF-145AFEAD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F07259E-A115-4DF1-AB62-A1DE7DE4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Сервер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7568F6-0ED5-4BC3-8218-E9578D19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58" y="1236945"/>
            <a:ext cx="5452675" cy="23858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5A812E-BE66-4B98-8D3A-25D11373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662" y="4173960"/>
            <a:ext cx="5452675" cy="14417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2CFE8B-21E5-4028-AFB8-9CDC49109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9" y="1236945"/>
            <a:ext cx="5628733" cy="23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3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54E820-211A-4030-B114-3BA6A120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06BE4DE-4824-46CE-9586-FF619896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D2B820-32E4-4FAA-9728-A1E29F3BD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10" y="158829"/>
            <a:ext cx="6007100" cy="6562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92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88E9E5-B4CF-4C18-BF86-3E8E8982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AABD9C6-00C7-4BBD-918A-51A04EB4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F6ACCB-E04F-4335-AAC2-74209791D0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" y="898325"/>
            <a:ext cx="2619896" cy="567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D6D6B5-D07C-48B2-8763-CEB667066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43" y="906383"/>
            <a:ext cx="2619896" cy="567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FA5A00-4634-45A8-9408-2FC926F6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81" y="898325"/>
            <a:ext cx="2619895" cy="568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47D1AC-DC0C-4736-B441-12107C504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759" y="898354"/>
            <a:ext cx="2619895" cy="5681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9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D4D297-D4F1-476B-936A-8FDD1521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4BFE1F5-DA04-412A-B580-BF0095BF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4C5427-45B2-433F-9D1F-014A75CF4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4" y="986154"/>
            <a:ext cx="2413468" cy="523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75ACA8-B5A7-4A4C-9442-662876061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60" y="956001"/>
            <a:ext cx="2413468" cy="523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BFAC08-70BF-4A7C-8590-C5989A25C2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180" y="955820"/>
            <a:ext cx="2406649" cy="5218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572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3A7B2F6-2774-4B49-B70F-DBBF6639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B221FD0-54AF-4256-9647-08DC7729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42F91B-E8DA-46F8-8DA1-C22899B1E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72" y="823279"/>
            <a:ext cx="9183688" cy="5715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5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DE5B72F-F714-4985-8D16-BCE0E006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0C8A51-3E77-4A06-9FE1-B89564B8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4325FB-68F5-4AB0-8F92-64C897DC8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34" y="2834455"/>
            <a:ext cx="3309399" cy="3207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6836DE-869B-425D-AC69-47DB619D8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00" t="705" r="33055" b="11877"/>
          <a:stretch/>
        </p:blipFill>
        <p:spPr>
          <a:xfrm>
            <a:off x="7885468" y="908163"/>
            <a:ext cx="3309399" cy="301739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49C32-89B8-41E2-A894-FC54C353D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23" b="96812" l="4056" r="95242">
                        <a14:foregroundMark x1="16693" y1="31787" x2="8580" y2="39324"/>
                        <a14:foregroundMark x1="8580" y1="39324" x2="4368" y2="65700"/>
                        <a14:foregroundMark x1="4368" y1="65700" x2="13963" y2="72657"/>
                        <a14:foregroundMark x1="34087" y1="15169" x2="41186" y2="8309"/>
                        <a14:foregroundMark x1="41186" y1="8309" x2="49610" y2="8792"/>
                        <a14:foregroundMark x1="49298" y1="8019" x2="47816" y2="20193"/>
                        <a14:foregroundMark x1="47816" y1="20193" x2="46412" y2="19903"/>
                        <a14:foregroundMark x1="11856" y1="83575" x2="57410" y2="95749"/>
                        <a14:foregroundMark x1="57410" y1="95749" x2="67317" y2="96812"/>
                        <a14:foregroundMark x1="67317" y1="96812" x2="74181" y2="86184"/>
                        <a14:foregroundMark x1="74181" y1="86184" x2="74259" y2="85314"/>
                        <a14:foregroundMark x1="84867" y1="85314" x2="92278" y2="72271"/>
                        <a14:foregroundMark x1="92278" y1="72271" x2="95242" y2="55556"/>
                        <a14:foregroundMark x1="95242" y1="55556" x2="88378" y2="58357"/>
                        <a14:backgroundMark x1="17161" y1="36135" x2="12324" y2="649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1223" y="3592348"/>
            <a:ext cx="2697828" cy="21782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5B54F6-69B5-4D1E-BC0F-66143FCDC0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25" t="14836" r="42847" b="38520"/>
          <a:stretch/>
        </p:blipFill>
        <p:spPr>
          <a:xfrm>
            <a:off x="3210202" y="485894"/>
            <a:ext cx="3209935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41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на данный момент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FC86C-6716-4027-A657-820CC007FAB7}"/>
              </a:ext>
            </a:extLst>
          </p:cNvPr>
          <p:cNvSpPr/>
          <p:nvPr/>
        </p:nvSpPr>
        <p:spPr>
          <a:xfrm>
            <a:off x="545869" y="1560027"/>
            <a:ext cx="7286689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Сервер полностью функционирует.</a:t>
            </a: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Устройство устанавливает связь (BOND) со смартфоном.</a:t>
            </a: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Устройство отправляет данные о количестве отжиманий на смартфон.</a:t>
            </a: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Приложение обращается к серверу.</a:t>
            </a: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Готов интерфейс приложения.</a:t>
            </a: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Готова основная логика приложения, связь с устройством.</a:t>
            </a: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Готов режим тренировки в приложении.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EA7D1B91-9B2C-4F8D-B027-6BAFB8E59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67" b="90000" l="8500" r="90000">
                        <a14:foregroundMark x1="53200" y1="33467" x2="46200" y2="21467"/>
                        <a14:foregroundMark x1="46200" y1="21467" x2="50800" y2="6400"/>
                        <a14:foregroundMark x1="50800" y1="6400" x2="64300" y2="9200"/>
                        <a14:foregroundMark x1="65434" y1="17875" x2="66200" y2="23733"/>
                        <a14:foregroundMark x1="64300" y1="9200" x2="64714" y2="12363"/>
                        <a14:foregroundMark x1="66200" y1="23733" x2="57600" y2="33467"/>
                        <a14:foregroundMark x1="57600" y1="33467" x2="54000" y2="33467"/>
                        <a14:foregroundMark x1="50461" y1="5363" x2="62500" y2="6000"/>
                        <a14:foregroundMark x1="62500" y1="6000" x2="56900" y2="5867"/>
                        <a14:foregroundMark x1="90100" y1="38267" x2="88400" y2="88000"/>
                        <a14:foregroundMark x1="88400" y1="88000" x2="67700" y2="89467"/>
                        <a14:foregroundMark x1="9800" y1="53733" x2="8570" y2="67994"/>
                        <a14:foregroundMark x1="48698" y1="8269" x2="52912" y2="4416"/>
                        <a14:foregroundMark x1="59446" y1="3788" x2="62200" y2="5200"/>
                        <a14:foregroundMark x1="51313" y1="3488" x2="50926" y2="3957"/>
                        <a14:foregroundMark x1="60088" y1="2422" x2="66187" y2="11797"/>
                        <a14:backgroundMark x1="8100" y1="68533" x2="10900" y2="71733"/>
                        <a14:backgroundMark x1="52200" y1="1600" x2="60600" y2="1333"/>
                        <a14:backgroundMark x1="66700" y1="11600" x2="68300" y2="18800"/>
                        <a14:backgroundMark x1="44200" y1="11333" x2="51000" y2="3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741" y="2081021"/>
            <a:ext cx="4455695" cy="334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50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по развитию проекта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FC86C-6716-4027-A657-820CC007FAB7}"/>
              </a:ext>
            </a:extLst>
          </p:cNvPr>
          <p:cNvSpPr/>
          <p:nvPr/>
        </p:nvSpPr>
        <p:spPr>
          <a:xfrm>
            <a:off x="2429480" y="2027094"/>
            <a:ext cx="6456509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Увеличить количество видов запросов к базе данных.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Прописать коды ошибок для работы сервера и приложения.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Увеличить функциональность приложения.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Расширить спектр упражнений для выполнения (планка, жим лежа).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71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79331" y="2766218"/>
            <a:ext cx="2033337" cy="1325563"/>
          </a:xfrm>
        </p:spPr>
        <p:txBody>
          <a:bodyPr/>
          <a:lstStyle/>
          <a:p>
            <a:r>
              <a:rPr lang="ru-RU" dirty="0"/>
              <a:t>Конец</a:t>
            </a:r>
            <a:r>
              <a:rPr lang="en-US" dirty="0"/>
              <a:t> …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49DC45-F507-44B6-B6CA-B840B458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93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FC86C-6716-4027-A657-820CC007FAB7}"/>
              </a:ext>
            </a:extLst>
          </p:cNvPr>
          <p:cNvSpPr/>
          <p:nvPr/>
        </p:nvSpPr>
        <p:spPr>
          <a:xfrm>
            <a:off x="497744" y="1284270"/>
            <a:ext cx="6727220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Система подсчета отжиманий, состоящая из устройства-счетчика отжиманий, приложения на </a:t>
            </a:r>
            <a:r>
              <a:rPr lang="en-US" sz="2000" dirty="0"/>
              <a:t>Android </a:t>
            </a:r>
            <a:r>
              <a:rPr lang="ru-RU" sz="2000" dirty="0"/>
              <a:t>для работы с ним, сервера и базы данных для приложения</a:t>
            </a:r>
            <a:r>
              <a:rPr lang="en-US" sz="2000" dirty="0"/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1B33A8B-107F-43F4-8A9B-9414B47C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226" y="2372226"/>
            <a:ext cx="4485774" cy="448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25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FC86C-6716-4027-A657-820CC007FAB7}"/>
              </a:ext>
            </a:extLst>
          </p:cNvPr>
          <p:cNvSpPr/>
          <p:nvPr/>
        </p:nvSpPr>
        <p:spPr>
          <a:xfrm>
            <a:off x="455633" y="2184138"/>
            <a:ext cx="8303357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Разработать архитектуру системы</a:t>
            </a:r>
            <a:r>
              <a:rPr lang="en-US" sz="2000" dirty="0"/>
              <a:t>.</a:t>
            </a:r>
            <a:endParaRPr lang="ru-RU" sz="20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Выбрать элементную базу для конечного устройства</a:t>
            </a:r>
            <a:r>
              <a:rPr lang="en-US" sz="2000" dirty="0"/>
              <a:t>.</a:t>
            </a:r>
            <a:endParaRPr lang="ru-RU" sz="20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Разработать приложение</a:t>
            </a:r>
            <a:r>
              <a:rPr lang="en-US" sz="2000" dirty="0"/>
              <a:t>.</a:t>
            </a:r>
            <a:endParaRPr lang="ru-RU" sz="20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Разработать серверную часть</a:t>
            </a:r>
            <a:r>
              <a:rPr lang="en-US" sz="2000" dirty="0"/>
              <a:t>.</a:t>
            </a:r>
            <a:endParaRPr lang="ru-RU" sz="20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Протестировать серверную часть, взаимодействие приложения с ней</a:t>
            </a:r>
            <a:r>
              <a:rPr lang="en-US" sz="2000" dirty="0"/>
              <a:t>.</a:t>
            </a:r>
            <a:endParaRPr lang="ru-RU" sz="20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Разработать устройство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38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аналогов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88" b="89949" l="1800" r="97700">
                        <a14:foregroundMark x1="12200" y1="52129" x2="18900" y2="65758"/>
                        <a14:foregroundMark x1="18900" y1="65758" x2="12500" y2="73765"/>
                        <a14:foregroundMark x1="6600" y1="86882" x2="5300" y2="64906"/>
                        <a14:foregroundMark x1="5300" y1="64906" x2="5500" y2="62521"/>
                        <a14:foregroundMark x1="2900" y1="82112" x2="1800" y2="87223"/>
                        <a14:foregroundMark x1="92800" y1="37990" x2="94500" y2="74276"/>
                        <a14:foregroundMark x1="97400" y1="77513" x2="97700" y2="83816"/>
                        <a14:foregroundMark x1="63100" y1="34923" x2="77900" y2="18569"/>
                        <a14:foregroundMark x1="71900" y1="22487" x2="63300" y2="34412"/>
                        <a14:foregroundMark x1="76300" y1="20613" x2="76600" y2="8688"/>
                        <a14:foregroundMark x1="73500" y1="21295" x2="62900" y2="33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03" y="1872140"/>
            <a:ext cx="4821529" cy="282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8994ADFB-FABA-43C7-87FB-F6A894E6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2059" l="10000" r="90000">
                        <a14:foregroundMark x1="39118" y1="30294" x2="35000" y2="34706"/>
                        <a14:foregroundMark x1="42794" y1="32941" x2="41912" y2="31029"/>
                        <a14:foregroundMark x1="42794" y1="32794" x2="42206" y2="28235"/>
                        <a14:foregroundMark x1="32353" y1="11471" x2="44559" y2="7794"/>
                        <a14:foregroundMark x1="44559" y1="7794" x2="55588" y2="7500"/>
                        <a14:foregroundMark x1="55588" y1="7500" x2="64118" y2="9118"/>
                        <a14:foregroundMark x1="44118" y1="31029" x2="41471" y2="29559"/>
                        <a14:foregroundMark x1="36176" y1="34559" x2="32941" y2="40441"/>
                        <a14:foregroundMark x1="41029" y1="36618" x2="36176" y2="28235"/>
                        <a14:foregroundMark x1="43382" y1="34559" x2="41324" y2="32059"/>
                        <a14:foregroundMark x1="38088" y1="30882" x2="34706" y2="35588"/>
                        <a14:foregroundMark x1="35735" y1="35882" x2="37500" y2="29412"/>
                        <a14:foregroundMark x1="38088" y1="31324" x2="36029" y2="35441"/>
                        <a14:foregroundMark x1="36324" y1="35441" x2="34853" y2="38235"/>
                        <a14:foregroundMark x1="38382" y1="36176" x2="33824" y2="36029"/>
                        <a14:foregroundMark x1="39412" y1="37206" x2="31176" y2="29853"/>
                        <a14:foregroundMark x1="31176" y1="29853" x2="38382" y2="38235"/>
                        <a14:foregroundMark x1="74559" y1="75735" x2="68235" y2="85000"/>
                        <a14:foregroundMark x1="68235" y1="85000" x2="56471" y2="92353"/>
                        <a14:foregroundMark x1="56471" y1="92353" x2="42500" y2="92059"/>
                        <a14:foregroundMark x1="42500" y1="92059" x2="40588" y2="898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4" y="1047750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36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 Целевая аудитория. Актуальность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FC86C-6716-4027-A657-820CC007FAB7}"/>
              </a:ext>
            </a:extLst>
          </p:cNvPr>
          <p:cNvSpPr/>
          <p:nvPr/>
        </p:nvSpPr>
        <p:spPr>
          <a:xfrm>
            <a:off x="549327" y="1834324"/>
            <a:ext cx="3024167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Microsoft Himalaya" panose="01010100010101010101" pitchFamily="2" charset="0"/>
              <a:buChar char="—"/>
            </a:pPr>
            <a:r>
              <a:rPr lang="ru-RU" sz="2000" dirty="0"/>
              <a:t>Фитнес центры</a:t>
            </a:r>
            <a:r>
              <a:rPr lang="en-US" sz="2000" dirty="0"/>
              <a:t>;</a:t>
            </a:r>
            <a:endParaRPr lang="ru-RU" sz="2000" dirty="0"/>
          </a:p>
          <a:p>
            <a:pPr marL="342900" indent="-342900" fontAlgn="base">
              <a:lnSpc>
                <a:spcPct val="150000"/>
              </a:lnSpc>
              <a:buFont typeface="Microsoft Himalaya" panose="01010100010101010101" pitchFamily="2" charset="0"/>
              <a:buChar char="—"/>
            </a:pPr>
            <a:r>
              <a:rPr lang="ru-RU" sz="2000" dirty="0"/>
              <a:t>спортивные школы</a:t>
            </a:r>
            <a:r>
              <a:rPr lang="en-US" sz="2000" dirty="0"/>
              <a:t>;</a:t>
            </a:r>
            <a:endParaRPr lang="ru-RU" sz="2000" dirty="0"/>
          </a:p>
          <a:p>
            <a:pPr marL="342900" indent="-342900" fontAlgn="base">
              <a:lnSpc>
                <a:spcPct val="150000"/>
              </a:lnSpc>
              <a:buFont typeface="Microsoft Himalaya" panose="01010100010101010101" pitchFamily="2" charset="0"/>
              <a:buChar char="—"/>
            </a:pPr>
            <a:r>
              <a:rPr lang="ru-RU" sz="2000" dirty="0"/>
              <a:t>спортсмены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21B218DC-2151-4EAC-9F27-3A5B6651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307" y="3839912"/>
            <a:ext cx="4193874" cy="26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086DA236-56A2-4054-9AAE-5C97A89B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41" y="3773470"/>
            <a:ext cx="3554801" cy="26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icture background">
            <a:extLst>
              <a:ext uri="{FF2B5EF4-FFF2-40B4-BE49-F238E27FC236}">
                <a16:creationId xmlns:a16="http://schemas.microsoft.com/office/drawing/2014/main" id="{D9A53B2E-5BE4-4705-A826-664E1DF00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0"/>
          <a:stretch/>
        </p:blipFill>
        <p:spPr bwMode="auto">
          <a:xfrm>
            <a:off x="5344026" y="1072512"/>
            <a:ext cx="4786563" cy="253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6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4260605-B235-446A-A6A5-4B562B53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E94685B-D892-4630-BB90-E2278F6F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Планируемые результаты работы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243D0-38EC-43EB-BAD6-3F4AF5C3D550}"/>
              </a:ext>
            </a:extLst>
          </p:cNvPr>
          <p:cNvSpPr txBox="1"/>
          <p:nvPr/>
        </p:nvSpPr>
        <p:spPr>
          <a:xfrm>
            <a:off x="377428" y="1973352"/>
            <a:ext cx="6053452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Планируемые результаты работы: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Нагрудное устройство, для подсчета отжиманий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Мобильное приложение для связи с устройством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Сервер с базой данных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2273-860C-4E06-AFC7-D419B3734F58}"/>
              </a:ext>
            </a:extLst>
          </p:cNvPr>
          <p:cNvSpPr txBox="1"/>
          <p:nvPr/>
        </p:nvSpPr>
        <p:spPr>
          <a:xfrm>
            <a:off x="5730039" y="1973352"/>
            <a:ext cx="6154152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Расставленные акценты: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Универсальность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Компактность устройства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Удобство в пользовании – простой и понятный интерфейс приложения. </a:t>
            </a:r>
          </a:p>
        </p:txBody>
      </p:sp>
    </p:spTree>
    <p:extLst>
      <p:ext uri="{BB962C8B-B14F-4D97-AF65-F5344CB8AC3E}">
        <p14:creationId xmlns:p14="http://schemas.microsoft.com/office/powerpoint/2010/main" val="196928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Выбранный стек технологий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FC86C-6716-4027-A657-820CC007FAB7}"/>
              </a:ext>
            </a:extLst>
          </p:cNvPr>
          <p:cNvSpPr/>
          <p:nvPr/>
        </p:nvSpPr>
        <p:spPr>
          <a:xfrm>
            <a:off x="401492" y="1560027"/>
            <a:ext cx="6444478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СУБД </a:t>
            </a:r>
            <a:r>
              <a:rPr lang="ru-RU" sz="2000" dirty="0" err="1"/>
              <a:t>PostgreSQL</a:t>
            </a:r>
            <a:r>
              <a:rPr lang="ru-RU" sz="2000" dirty="0"/>
              <a:t> + pgadmin4</a:t>
            </a:r>
            <a:r>
              <a:rPr lang="en-US" sz="2000" dirty="0"/>
              <a:t>.</a:t>
            </a:r>
            <a:endParaRPr lang="ru-RU" sz="2000" dirty="0"/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Язык программирования Python</a:t>
            </a:r>
            <a:r>
              <a:rPr lang="en-US" sz="2000" dirty="0"/>
              <a:t>.</a:t>
            </a:r>
            <a:endParaRPr lang="ru-RU" sz="2000" dirty="0"/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Язык программирования Java вместе с </a:t>
            </a:r>
            <a:r>
              <a:rPr lang="ru-RU" sz="2000" dirty="0" err="1"/>
              <a:t>Android</a:t>
            </a:r>
            <a:r>
              <a:rPr lang="en-US" sz="2000" dirty="0"/>
              <a:t>.</a:t>
            </a:r>
            <a:r>
              <a:rPr lang="ru-RU" sz="2000" dirty="0"/>
              <a:t>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Язык программирования С</a:t>
            </a:r>
            <a:r>
              <a:rPr lang="en-US" sz="2000" dirty="0"/>
              <a:t>.</a:t>
            </a:r>
            <a:endParaRPr lang="ru-RU" sz="2000" dirty="0"/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Ультразвуковой датчик расстояния HC-SR04</a:t>
            </a:r>
            <a:r>
              <a:rPr lang="en-US" sz="2000" dirty="0"/>
              <a:t>.</a:t>
            </a:r>
            <a:r>
              <a:rPr lang="ru-RU" sz="2000" dirty="0"/>
              <a:t>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Отладочная плата NRF52840DK </a:t>
            </a:r>
            <a:r>
              <a:rPr lang="en-US" sz="2000" dirty="0"/>
              <a:t>.</a:t>
            </a:r>
            <a:endParaRPr lang="ru-RU" sz="2000" dirty="0"/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Передача данных по протоколу Bluetooth </a:t>
            </a:r>
            <a:r>
              <a:rPr lang="ru-RU" sz="2000" dirty="0" err="1"/>
              <a:t>Low</a:t>
            </a:r>
            <a:r>
              <a:rPr lang="ru-RU" sz="2000" dirty="0"/>
              <a:t> Energy</a:t>
            </a:r>
            <a:r>
              <a:rPr lang="en-US" sz="2000" dirty="0"/>
              <a:t>.</a:t>
            </a:r>
            <a:r>
              <a:rPr lang="ru-RU" sz="2000" dirty="0"/>
              <a:t>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err="1"/>
              <a:t>Git</a:t>
            </a:r>
            <a:r>
              <a:rPr lang="en-US" sz="2000" dirty="0"/>
              <a:t>.</a:t>
            </a:r>
            <a:endParaRPr lang="ru-RU" sz="2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01F66040-63EF-40DD-B7F9-1D01EF6F6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2"/>
          <a:stretch/>
        </p:blipFill>
        <p:spPr bwMode="auto">
          <a:xfrm>
            <a:off x="9483224" y="1654342"/>
            <a:ext cx="1483560" cy="13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4EE00289-FFFF-46A0-9E8E-8C2A659D1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73" y="1406859"/>
            <a:ext cx="1990896" cy="17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icture background">
            <a:extLst>
              <a:ext uri="{FF2B5EF4-FFF2-40B4-BE49-F238E27FC236}">
                <a16:creationId xmlns:a16="http://schemas.microsoft.com/office/drawing/2014/main" id="{AD12D61E-7984-4FB0-B13A-93203612A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95" b="69102" l="17537" r="75992">
                        <a14:foregroundMark x1="18998" y1="15866" x2="17766" y2="26073"/>
                        <a14:foregroundMark x1="54906" y1="9812" x2="66388" y2="9395"/>
                        <a14:foregroundMark x1="66388" y1="9395" x2="66806" y2="9395"/>
                        <a14:foregroundMark x1="75365" y1="18580" x2="75365" y2="24843"/>
                        <a14:foregroundMark x1="75365" y1="45094" x2="75574" y2="49478"/>
                        <a14:foregroundMark x1="46555" y1="64301" x2="56367" y2="69102"/>
                        <a14:foregroundMark x1="56367" y1="69102" x2="62004" y2="64718"/>
                        <a14:backgroundMark x1="17119" y1="27557" x2="18163" y2="32985"/>
                        <a14:backgroundMark x1="17954" y1="26096" x2="17745" y2="27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96" t="4148" r="17081" b="27199"/>
          <a:stretch/>
        </p:blipFill>
        <p:spPr bwMode="auto">
          <a:xfrm>
            <a:off x="10906103" y="3027782"/>
            <a:ext cx="541671" cy="53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icture background">
            <a:extLst>
              <a:ext uri="{FF2B5EF4-FFF2-40B4-BE49-F238E27FC236}">
                <a16:creationId xmlns:a16="http://schemas.microsoft.com/office/drawing/2014/main" id="{D3EC7F1B-61F1-47C4-9577-3C63036E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687" y="3022835"/>
            <a:ext cx="2444416" cy="24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icture background">
            <a:extLst>
              <a:ext uri="{FF2B5EF4-FFF2-40B4-BE49-F238E27FC236}">
                <a16:creationId xmlns:a16="http://schemas.microsoft.com/office/drawing/2014/main" id="{15A46D6D-32C7-4280-8452-EDE32B95F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970" y="2740026"/>
            <a:ext cx="1945105" cy="19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9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 База данных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06442A-FBB0-4AB3-BC00-EDDEF07E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986937"/>
            <a:ext cx="4254500" cy="55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9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F3926A-E2FF-457D-BEEF-CE52133D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2EBEDD7-417C-4AE1-B1EC-3450D071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Сервер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17A496-04DF-464C-84D7-C99C72FCE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69" y="237325"/>
            <a:ext cx="6961931" cy="6334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4558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294</Words>
  <Application>Microsoft Office PowerPoint</Application>
  <PresentationFormat>Широкоэкранный</PresentationFormat>
  <Paragraphs>73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Microsoft Himalaya</vt:lpstr>
      <vt:lpstr>Wingdings</vt:lpstr>
      <vt:lpstr>Тема Office</vt:lpstr>
      <vt:lpstr>Система подсчета количества отжиманий  Алейник А.А., Каспирович А.И., Евсеев О.Д.    25.06.2024</vt:lpstr>
      <vt:lpstr>Цель</vt:lpstr>
      <vt:lpstr>Задачи</vt:lpstr>
      <vt:lpstr>Обзор аналогов</vt:lpstr>
      <vt:lpstr> Целевая аудитория. Актуальность</vt:lpstr>
      <vt:lpstr>Планируемые результаты работы</vt:lpstr>
      <vt:lpstr>Выбранный стек технологий</vt:lpstr>
      <vt:lpstr> База данных</vt:lpstr>
      <vt:lpstr>Сервер</vt:lpstr>
      <vt:lpstr>Сервер</vt:lpstr>
      <vt:lpstr>Приложение</vt:lpstr>
      <vt:lpstr>Приложение</vt:lpstr>
      <vt:lpstr>Приложение</vt:lpstr>
      <vt:lpstr>Устройство</vt:lpstr>
      <vt:lpstr>Устройство</vt:lpstr>
      <vt:lpstr>Результаты на данный момент</vt:lpstr>
      <vt:lpstr>Планы по развитию проекта</vt:lpstr>
      <vt:lpstr>Конец …</vt:lpstr>
    </vt:vector>
  </TitlesOfParts>
  <Company>VistaVideo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Олег</cp:lastModifiedBy>
  <cp:revision>206</cp:revision>
  <dcterms:created xsi:type="dcterms:W3CDTF">2018-05-28T23:03:13Z</dcterms:created>
  <dcterms:modified xsi:type="dcterms:W3CDTF">2024-06-25T06:58:50Z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